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78" r:id="rId2"/>
    <p:sldId id="257" r:id="rId3"/>
    <p:sldId id="258" r:id="rId4"/>
    <p:sldId id="263" r:id="rId5"/>
    <p:sldId id="264" r:id="rId6"/>
    <p:sldId id="259" r:id="rId7"/>
    <p:sldId id="265" r:id="rId8"/>
    <p:sldId id="274" r:id="rId9"/>
    <p:sldId id="268" r:id="rId10"/>
    <p:sldId id="269" r:id="rId11"/>
    <p:sldId id="27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1914" y="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2" y="555172"/>
            <a:ext cx="8915399" cy="2262781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– психологические аспекты в работе с детьми мигрантов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3" y="3161211"/>
            <a:ext cx="8915399" cy="2742451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algn="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pPr algn="r"/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Отв.за</a:t>
            </a:r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воспитательную работу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в ГБОУ ООШ </a:t>
            </a:r>
            <a:r>
              <a:rPr lang="ru-RU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с.Покровка</a:t>
            </a: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Солдатова Л.Е.</a:t>
            </a:r>
          </a:p>
          <a:p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2024год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1761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762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Заключение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1554480"/>
            <a:ext cx="9602788" cy="5303520"/>
          </a:xfrm>
        </p:spPr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 общеобразовательном учреждении единой целостной системы воспитания детей, подростков и молодежи.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подрастающего поколения чувства сопричастности к истории, культуре, традициям родного края, ответственности за его будущее развитие, гуманистических норм общения, здорового образа жизни, позитивных жизненных установок и ценностных ориентаций.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приемов воспитательного воздействия на подрастающее поколение за счет использования принципов педагогики, инновационных воспитательных методик и технологий, личностного и дифференцированного подходов в решении воспитательных задач.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адаптация и социализация, профессиональное самоопределение детей-мигрантов.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Укрепление воспитательного потенциала семьи.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активной жизненной позиции, социальной ответственности, профессиональной направленности.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706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4865" y="311215"/>
            <a:ext cx="83044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В заключение стоит отметить, что социализация ребенка из другой страны – это непрерывный и длительный процесс, требующий постоянного поиска новых, более результативных форм и методов </a:t>
            </a:r>
            <a:r>
              <a:rPr lang="ru-RU" b="1" dirty="0" smtClean="0"/>
              <a:t>работы.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69" y="1511544"/>
            <a:ext cx="2311120" cy="308149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2456" y="1373756"/>
            <a:ext cx="2311120" cy="308149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688" y="4629800"/>
            <a:ext cx="2967714" cy="22257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0481" y="1482127"/>
            <a:ext cx="2333182" cy="311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068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1F6B168B-AA68-4345-8ACB-654061919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0"/>
            <a:ext cx="8915399" cy="740898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Актуальность проблемы в России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01ABB3D-AF9B-4B0C-B1F5-9E6F0F4DCE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47778" y="834887"/>
            <a:ext cx="9744222" cy="6023112"/>
          </a:xfrm>
        </p:spPr>
        <p:txBody>
          <a:bodyPr>
            <a:normAutofit/>
          </a:bodyPr>
          <a:lstStyle/>
          <a:p>
            <a:r>
              <a:rPr lang="ru-RU" u="sng" dirty="0" smtClean="0">
                <a:solidFill>
                  <a:schemeClr val="tx1"/>
                </a:solidFill>
              </a:rPr>
              <a:t>Основными мотивами </a:t>
            </a:r>
            <a:r>
              <a:rPr lang="ru-RU" u="sng" dirty="0">
                <a:solidFill>
                  <a:schemeClr val="tx1"/>
                </a:solidFill>
              </a:rPr>
              <a:t>э</a:t>
            </a:r>
            <a:r>
              <a:rPr lang="ru-RU" u="sng" dirty="0" smtClean="0">
                <a:solidFill>
                  <a:schemeClr val="tx1"/>
                </a:solidFill>
              </a:rPr>
              <a:t>миграции </a:t>
            </a:r>
            <a:r>
              <a:rPr lang="ru-RU" u="sng" dirty="0">
                <a:solidFill>
                  <a:schemeClr val="tx1"/>
                </a:solidFill>
              </a:rPr>
              <a:t>в Россию являются в основном:</a:t>
            </a:r>
            <a:r>
              <a:rPr lang="ru-RU" dirty="0">
                <a:solidFill>
                  <a:schemeClr val="tx1"/>
                </a:solidFill>
              </a:rPr>
              <a:t> </a:t>
            </a:r>
            <a:endParaRPr lang="en-US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нежелание </a:t>
            </a:r>
            <a:r>
              <a:rPr lang="ru-RU" dirty="0">
                <a:solidFill>
                  <a:schemeClr val="tx1"/>
                </a:solidFill>
              </a:rPr>
              <a:t>или невозможность человека жить в тех условиях, в которых он находится в настоящий </a:t>
            </a:r>
            <a:r>
              <a:rPr lang="ru-RU" dirty="0" smtClean="0">
                <a:solidFill>
                  <a:schemeClr val="tx1"/>
                </a:solidFill>
              </a:rPr>
              <a:t>момент.</a:t>
            </a:r>
            <a:endParaRPr lang="en-US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гроза </a:t>
            </a:r>
            <a:r>
              <a:rPr lang="ru-RU" dirty="0">
                <a:solidFill>
                  <a:schemeClr val="tx1"/>
                </a:solidFill>
              </a:rPr>
              <a:t>его </a:t>
            </a:r>
            <a:r>
              <a:rPr lang="ru-RU" dirty="0" smtClean="0">
                <a:solidFill>
                  <a:schemeClr val="tx1"/>
                </a:solidFill>
              </a:rPr>
              <a:t>жизни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экономические причины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u="sng" dirty="0" smtClean="0">
                <a:solidFill>
                  <a:schemeClr val="tx1"/>
                </a:solidFill>
              </a:rPr>
              <a:t>Мигранты при смене жительства сталкиваются с рядом проблем: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правовые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лингвистические</a:t>
            </a:r>
            <a:r>
              <a:rPr lang="ru-RU" dirty="0">
                <a:solidFill>
                  <a:schemeClr val="tx1"/>
                </a:solidFill>
              </a:rPr>
              <a:t>; </a:t>
            </a:r>
            <a:r>
              <a:rPr lang="ru-RU" dirty="0" smtClean="0">
                <a:solidFill>
                  <a:schemeClr val="tx1"/>
                </a:solidFill>
              </a:rPr>
              <a:t>культурологические.</a:t>
            </a:r>
            <a:endParaRPr lang="ru-RU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религиозные.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социально-педагогические </a:t>
            </a:r>
            <a:r>
              <a:rPr lang="ru-RU" dirty="0">
                <a:solidFill>
                  <a:schemeClr val="tx1"/>
                </a:solidFill>
              </a:rPr>
              <a:t>проблемы </a:t>
            </a:r>
            <a:r>
              <a:rPr lang="ru-RU" dirty="0" smtClean="0">
                <a:solidFill>
                  <a:schemeClr val="tx1"/>
                </a:solidFill>
              </a:rPr>
              <a:t>семей.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Большую </a:t>
            </a:r>
            <a:r>
              <a:rPr lang="ru-RU" dirty="0">
                <a:solidFill>
                  <a:schemeClr val="tx1"/>
                </a:solidFill>
              </a:rPr>
              <a:t>долю эмигрантов в Россию составляют дети. Эмигрируя в другую страну, дети не знают ни языка этой страны, ни особенностей данного народа (традиций, обычай и др</a:t>
            </a:r>
            <a:r>
              <a:rPr lang="ru-RU" dirty="0" smtClean="0">
                <a:solidFill>
                  <a:schemeClr val="tx1"/>
                </a:solidFill>
              </a:rPr>
              <a:t>.)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 Выше перечисленные факторы играют не малую роль в социализации (адаптации) детей. Здесь огромную роль играет педагогическая поддержка </a:t>
            </a:r>
            <a:r>
              <a:rPr lang="ru-RU" dirty="0" smtClean="0">
                <a:solidFill>
                  <a:schemeClr val="tx1"/>
                </a:solidFill>
              </a:rPr>
              <a:t>ребенка на уровне </a:t>
            </a:r>
            <a:r>
              <a:rPr lang="ru-RU" dirty="0" smtClean="0">
                <a:solidFill>
                  <a:schemeClr val="tx1"/>
                </a:solidFill>
              </a:rPr>
              <a:t>ОУ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3223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0CD6278-ACE8-4181-AC8B-DDE044C59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9212" y="0"/>
            <a:ext cx="9602788" cy="1510748"/>
          </a:xfrm>
        </p:spPr>
        <p:txBody>
          <a:bodyPr>
            <a:normAutofit/>
          </a:bodyPr>
          <a:lstStyle/>
          <a:p>
            <a:pPr algn="ctr"/>
            <a:r>
              <a:rPr lang="ru-RU" sz="2200" u="sng" dirty="0"/>
              <a:t>Федеральный закон "Об образовании в Российской Федерации" N 273-ФЗ от 29 декабря 2012 года с изменениями 2017-2016 года</a:t>
            </a:r>
            <a:r>
              <a:rPr lang="ru-RU" sz="3200" u="sng" dirty="0"/>
              <a:t/>
            </a:r>
            <a:br>
              <a:rPr lang="ru-RU" sz="3200" u="sng" dirty="0"/>
            </a:br>
            <a:endParaRPr lang="ru-RU" sz="32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2169D26-251B-4ED9-8C68-3D1D6BA636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9212" y="1351722"/>
            <a:ext cx="9602788" cy="550627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78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Организация получения образования иностранными гражданами и лицами без гражданства в российских образовательных организациях:</a:t>
            </a:r>
          </a:p>
          <a:p>
            <a:pPr lvl="0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Иностранные граждане и лица без гражданства (далее - иностранные граждане) имеют право на получение образования в Российской Федерации в соответствии с международными договорами Российской Федерации и настоящим Федеральным законом.</a:t>
            </a:r>
            <a:b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Иностранные граждане обладают равными с гражданами Российской Федерации правами на получение дошкольного, начального общего, основного общего и среднего общего образования, а также профессионального обучения по программам профессиональной подготовки по профессиям рабочих, должностям служащих в пределах освоения образовательной программы среднего общего образования на общедоступной и бесплатной основе.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   В Профессиональном стандарте педагога четко прописано, что современный педагог должен уметь работать с разными категориями детей: одаренные дети, дети с ограниченными возможностями, дети, имеющие проблемы в развитии, девиантные, зависимые, социально запущенные, социально уязвимые дети, а </a:t>
            </a: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 дети-мигранты, для которых русский язык  не является родным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2052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6568" y="548640"/>
            <a:ext cx="9840686" cy="1332411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800" dirty="0"/>
              <a:t>Важнейшие принципы взаимодействия педагога с семьей мигрантов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1214846"/>
            <a:ext cx="8915399" cy="4695064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u="sng" dirty="0">
                <a:solidFill>
                  <a:schemeClr val="tx1"/>
                </a:solidFill>
              </a:rPr>
              <a:t>Принцип многообразия форм и методов работы</a:t>
            </a:r>
            <a:r>
              <a:rPr lang="ru-RU" sz="2400" u="sng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Предполагает </a:t>
            </a:r>
            <a:r>
              <a:rPr lang="ru-RU" sz="2400" dirty="0">
                <a:solidFill>
                  <a:schemeClr val="tx1"/>
                </a:solidFill>
              </a:rPr>
              <a:t>использование различных видов помощи: педагогическую, правовую, социальную, медицинскую, психологическую, методическую и </a:t>
            </a:r>
            <a:r>
              <a:rPr lang="ru-RU" sz="2400" dirty="0" smtClean="0">
                <a:solidFill>
                  <a:schemeClr val="tx1"/>
                </a:solidFill>
              </a:rPr>
              <a:t>пр.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u="sng" dirty="0" smtClean="0">
                <a:solidFill>
                  <a:schemeClr val="tx1"/>
                </a:solidFill>
              </a:rPr>
              <a:t>Принцип </a:t>
            </a:r>
            <a:r>
              <a:rPr lang="ru-RU" sz="2400" u="sng" dirty="0">
                <a:solidFill>
                  <a:schemeClr val="tx1"/>
                </a:solidFill>
              </a:rPr>
              <a:t>индивидуальности </a:t>
            </a:r>
            <a:r>
              <a:rPr lang="ru-RU" sz="2400" u="sng" dirty="0" smtClean="0">
                <a:solidFill>
                  <a:schemeClr val="tx1"/>
                </a:solidFill>
              </a:rPr>
              <a:t>помощи </a:t>
            </a:r>
          </a:p>
          <a:p>
            <a:r>
              <a:rPr lang="ru-RU" sz="2400" dirty="0">
                <a:solidFill>
                  <a:schemeClr val="tx1"/>
                </a:solidFill>
              </a:rPr>
              <a:t>Т</a:t>
            </a:r>
            <a:r>
              <a:rPr lang="ru-RU" sz="2400" dirty="0" smtClean="0">
                <a:solidFill>
                  <a:schemeClr val="tx1"/>
                </a:solidFill>
              </a:rPr>
              <a:t>ребующий ориентироваться </a:t>
            </a:r>
            <a:r>
              <a:rPr lang="ru-RU" sz="2400" dirty="0">
                <a:solidFill>
                  <a:schemeClr val="tx1"/>
                </a:solidFill>
              </a:rPr>
              <a:t>на конкретного человека, находящегося в конкретной ситуации, в специфических условиях проживания на той или иной территории.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9561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1" y="195943"/>
            <a:ext cx="8915399" cy="997131"/>
          </a:xfrm>
        </p:spPr>
        <p:txBody>
          <a:bodyPr>
            <a:normAutofit/>
          </a:bodyPr>
          <a:lstStyle/>
          <a:p>
            <a:r>
              <a:rPr lang="ru-RU" sz="3200" dirty="0"/>
              <a:t>Роль </a:t>
            </a:r>
            <a:r>
              <a:rPr lang="ru-RU" sz="3200" dirty="0" smtClean="0"/>
              <a:t>ОУ </a:t>
            </a:r>
            <a:r>
              <a:rPr lang="ru-RU" sz="3200" dirty="0"/>
              <a:t>в адаптации детей – мигрантов.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997131"/>
            <a:ext cx="8915399" cy="5534298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Проблема адаптации </a:t>
            </a:r>
            <a:r>
              <a:rPr lang="ru-RU" sz="2000" dirty="0" smtClean="0">
                <a:solidFill>
                  <a:schemeClr val="tx1"/>
                </a:solidFill>
              </a:rPr>
              <a:t>ребенка-школьника </a:t>
            </a:r>
            <a:r>
              <a:rPr lang="ru-RU" sz="2000" dirty="0">
                <a:solidFill>
                  <a:schemeClr val="tx1"/>
                </a:solidFill>
              </a:rPr>
              <a:t>из семьи мигрантов на сегодняшний день, чрезвычайно важна!</a:t>
            </a:r>
          </a:p>
          <a:p>
            <a:r>
              <a:rPr lang="ru-RU" sz="2000" dirty="0">
                <a:solidFill>
                  <a:schemeClr val="tx1"/>
                </a:solidFill>
              </a:rPr>
              <a:t>Большинство детей-мигрантов «растворяются» в общем составе детей </a:t>
            </a:r>
            <a:r>
              <a:rPr lang="ru-RU" sz="2000" dirty="0" smtClean="0">
                <a:solidFill>
                  <a:schemeClr val="tx1"/>
                </a:solidFill>
              </a:rPr>
              <a:t>ОУ</a:t>
            </a:r>
            <a:r>
              <a:rPr lang="ru-RU" sz="2000" dirty="0">
                <a:solidFill>
                  <a:schemeClr val="tx1"/>
                </a:solidFill>
              </a:rPr>
              <a:t>, они не рассматриваются как особый контингент воспитанников, требующих специального внимания и специального педагогического содействия в вопросах их социальной адаптации.</a:t>
            </a:r>
          </a:p>
          <a:p>
            <a:r>
              <a:rPr lang="ru-RU" sz="2000" dirty="0">
                <a:solidFill>
                  <a:schemeClr val="tx1"/>
                </a:solidFill>
              </a:rPr>
              <a:t>Процесс адаптации детей-мигрантов проходит точно так же как и у русскоязычных детей, но при этом более длительный.</a:t>
            </a:r>
          </a:p>
          <a:p>
            <a:r>
              <a:rPr lang="ru-RU" sz="2000" dirty="0">
                <a:solidFill>
                  <a:schemeClr val="tx1"/>
                </a:solidFill>
              </a:rPr>
              <a:t>Методы работы с этими детьми используются те же, что и с русскоязычными детьми, но возникают проблемы в общении как со сверстниками, так и с взрослыми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</a:rPr>
              <a:t>Проблема адаптации требует комплексного подхода как со стороны </a:t>
            </a:r>
            <a:r>
              <a:rPr lang="ru-RU" dirty="0" smtClean="0">
                <a:solidFill>
                  <a:schemeClr val="tx1"/>
                </a:solidFill>
              </a:rPr>
              <a:t>ОУ</a:t>
            </a:r>
            <a:r>
              <a:rPr lang="ru-RU" dirty="0">
                <a:solidFill>
                  <a:schemeClr val="tx1"/>
                </a:solidFill>
              </a:rPr>
              <a:t>, так и со стороны родителей</a:t>
            </a:r>
            <a:r>
              <a:rPr lang="ru-RU" dirty="0"/>
              <a:t>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861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A88177-091E-43C9-AEC9-E6D3B12FEB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7525" y="449248"/>
            <a:ext cx="8043013" cy="715616"/>
          </a:xfrm>
        </p:spPr>
        <p:txBody>
          <a:bodyPr>
            <a:normAutofit/>
          </a:bodyPr>
          <a:lstStyle/>
          <a:p>
            <a:r>
              <a:rPr lang="ru-RU" sz="2800" dirty="0"/>
              <a:t>Роль </a:t>
            </a:r>
            <a:r>
              <a:rPr lang="ru-RU" sz="2800" dirty="0" smtClean="0"/>
              <a:t>ОУ </a:t>
            </a:r>
            <a:r>
              <a:rPr lang="ru-RU" sz="2800" dirty="0"/>
              <a:t>в адаптации детей – мигрантов.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50EBACB-4705-4F54-99B4-360CCCE3FB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87826" y="1164864"/>
            <a:ext cx="10204174" cy="5693133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Р</a:t>
            </a:r>
            <a:r>
              <a:rPr lang="ru-RU" sz="2000" dirty="0" smtClean="0">
                <a:solidFill>
                  <a:schemeClr val="tx1"/>
                </a:solidFill>
              </a:rPr>
              <a:t>ешение </a:t>
            </a:r>
            <a:r>
              <a:rPr lang="ru-RU" sz="2000" dirty="0" smtClean="0">
                <a:solidFill>
                  <a:schemeClr val="tx1"/>
                </a:solidFill>
              </a:rPr>
              <a:t>проблемы адаптации </a:t>
            </a:r>
            <a:r>
              <a:rPr lang="ru-RU" sz="2000" dirty="0" smtClean="0">
                <a:solidFill>
                  <a:schemeClr val="tx1"/>
                </a:solidFill>
              </a:rPr>
              <a:t>проходит в </a:t>
            </a:r>
            <a:r>
              <a:rPr lang="ru-RU" sz="2000" u="sng" dirty="0" smtClean="0">
                <a:solidFill>
                  <a:schemeClr val="tx1"/>
                </a:solidFill>
              </a:rPr>
              <a:t>три </a:t>
            </a:r>
            <a:r>
              <a:rPr lang="ru-RU" sz="2000" u="sng" dirty="0" smtClean="0">
                <a:solidFill>
                  <a:schemeClr val="tx1"/>
                </a:solidFill>
              </a:rPr>
              <a:t>этапа:</a:t>
            </a:r>
            <a:endParaRPr lang="ru-RU" sz="2000" u="sng" dirty="0">
              <a:solidFill>
                <a:schemeClr val="tx1"/>
              </a:solidFill>
            </a:endParaRPr>
          </a:p>
          <a:p>
            <a:r>
              <a:rPr lang="ru-RU" sz="2000" u="sng" dirty="0" smtClean="0">
                <a:solidFill>
                  <a:schemeClr val="tx1"/>
                </a:solidFill>
              </a:rPr>
              <a:t>Первый </a:t>
            </a:r>
            <a:r>
              <a:rPr lang="ru-RU" sz="2000" u="sng" dirty="0">
                <a:solidFill>
                  <a:schemeClr val="tx1"/>
                </a:solidFill>
              </a:rPr>
              <a:t>этап</a:t>
            </a:r>
            <a:r>
              <a:rPr lang="ru-RU" sz="2000" dirty="0">
                <a:solidFill>
                  <a:schemeClr val="tx1"/>
                </a:solidFill>
              </a:rPr>
              <a:t> – создание общей установки на совместное решение задачи социальной адаптации ребенка 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 </a:t>
            </a:r>
            <a:r>
              <a:rPr lang="ru-RU" sz="2000" u="sng" dirty="0" smtClean="0">
                <a:solidFill>
                  <a:schemeClr val="tx1"/>
                </a:solidFill>
              </a:rPr>
              <a:t>Второй </a:t>
            </a:r>
            <a:r>
              <a:rPr lang="ru-RU" sz="2000" u="sng" dirty="0">
                <a:solidFill>
                  <a:schemeClr val="tx1"/>
                </a:solidFill>
              </a:rPr>
              <a:t>этап</a:t>
            </a:r>
            <a:r>
              <a:rPr lang="ru-RU" sz="2000" dirty="0">
                <a:solidFill>
                  <a:schemeClr val="tx1"/>
                </a:solidFill>
              </a:rPr>
              <a:t> – взаимное ознакомление педагогов и родителей с национальными особенностями воспитания детей в России и странах семей-мигрантов.  </a:t>
            </a:r>
          </a:p>
          <a:p>
            <a:r>
              <a:rPr lang="ru-RU" sz="2000" u="sng" dirty="0">
                <a:solidFill>
                  <a:schemeClr val="tx1"/>
                </a:solidFill>
              </a:rPr>
              <a:t>Третий этап</a:t>
            </a:r>
            <a:r>
              <a:rPr lang="ru-RU" sz="2000" dirty="0">
                <a:solidFill>
                  <a:schemeClr val="tx1"/>
                </a:solidFill>
              </a:rPr>
              <a:t> – реализация индивидуально-ориентированного сопровождения ребенка из семьи мигрантов для преодоления языковых трудностей в освоении социального опыта, для вхождения в группу сверстников и гармонизации отношений, преодоления межличностного и межгруппового отчуждения.</a:t>
            </a:r>
          </a:p>
        </p:txBody>
      </p:sp>
    </p:spTree>
    <p:extLst>
      <p:ext uri="{BB962C8B-B14F-4D97-AF65-F5344CB8AC3E}">
        <p14:creationId xmlns:p14="http://schemas.microsoft.com/office/powerpoint/2010/main" val="222515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1" y="224444"/>
            <a:ext cx="8915399" cy="981693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Роль 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ОУ </a:t>
            </a:r>
            <a:r>
              <a:rPr lang="ru-RU" sz="2400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адаптации детей – мигрантов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семьей.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99064" y="1332411"/>
            <a:ext cx="9892936" cy="5525589"/>
          </a:xfrm>
        </p:spPr>
        <p:txBody>
          <a:bodyPr>
            <a:normAutofit fontScale="92500" lnSpcReduction="20000"/>
          </a:bodyPr>
          <a:lstStyle/>
          <a:p>
            <a:r>
              <a:rPr lang="ru-RU" b="1" u="sng" dirty="0">
                <a:solidFill>
                  <a:schemeClr val="tx1"/>
                </a:solidFill>
              </a:rPr>
              <a:t>Систематическая работа всего педагогического коллектива образовательного учреждения с семьей, включает в себя: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chemeClr val="tx1"/>
                </a:solidFill>
              </a:rPr>
              <a:t>изучение семьи, ее проблем и потребностей (анкетирование, мониторинг, </a:t>
            </a:r>
            <a:r>
              <a:rPr lang="ru-RU" dirty="0" smtClean="0">
                <a:solidFill>
                  <a:schemeClr val="tx1"/>
                </a:solidFill>
              </a:rPr>
              <a:t>собеседования);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- информирование родителей (родительские собрания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родительские вечера и т. д.);</a:t>
            </a:r>
          </a:p>
          <a:p>
            <a:r>
              <a:rPr lang="ru-RU" dirty="0">
                <a:solidFill>
                  <a:schemeClr val="tx1"/>
                </a:solidFill>
              </a:rPr>
              <a:t>- психолого-педагогическое просвещение родителей </a:t>
            </a:r>
            <a:r>
              <a:rPr lang="ru-RU" dirty="0" smtClean="0">
                <a:solidFill>
                  <a:schemeClr val="tx1"/>
                </a:solidFill>
              </a:rPr>
              <a:t>( </a:t>
            </a:r>
            <a:r>
              <a:rPr lang="ru-RU" dirty="0" smtClean="0">
                <a:solidFill>
                  <a:schemeClr val="tx1"/>
                </a:solidFill>
              </a:rPr>
              <a:t>индивидуальные консультации, </a:t>
            </a:r>
            <a:r>
              <a:rPr lang="ru-RU" dirty="0">
                <a:solidFill>
                  <a:schemeClr val="tx1"/>
                </a:solidFill>
              </a:rPr>
              <a:t>проведение </a:t>
            </a:r>
            <a:r>
              <a:rPr lang="ru-RU" dirty="0" smtClean="0">
                <a:solidFill>
                  <a:schemeClr val="tx1"/>
                </a:solidFill>
              </a:rPr>
              <a:t>практикумов </a:t>
            </a:r>
            <a:r>
              <a:rPr lang="ru-RU" dirty="0">
                <a:solidFill>
                  <a:schemeClr val="tx1"/>
                </a:solidFill>
              </a:rPr>
              <a:t>и тренингов с родителями);</a:t>
            </a:r>
          </a:p>
          <a:p>
            <a:r>
              <a:rPr lang="ru-RU" dirty="0">
                <a:solidFill>
                  <a:schemeClr val="tx1"/>
                </a:solidFill>
              </a:rPr>
              <a:t>- совместная деятельность родителей и детей (организация семейных конкурсов, рассказ о семейных традициях, увлечения, проведение совместных мероприятий, праздников и дел, творческие встречи с родителями, презентация семейных династий, создание тематических фотоальбомов и т. д.).</a:t>
            </a:r>
          </a:p>
          <a:p>
            <a:r>
              <a:rPr lang="ru-RU" b="1" u="sng" dirty="0">
                <a:solidFill>
                  <a:schemeClr val="tx1"/>
                </a:solidFill>
              </a:rPr>
              <a:t>Привлечение родителей к совместной деятельности решает ряд воспитательных задач:</a:t>
            </a:r>
            <a:endParaRPr lang="ru-RU" u="sng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- установление дружеских отношений, сотрудничества, формирование опыта творческой деятельности;</a:t>
            </a:r>
          </a:p>
          <a:p>
            <a:r>
              <a:rPr lang="ru-RU" dirty="0">
                <a:solidFill>
                  <a:schemeClr val="tx1"/>
                </a:solidFill>
              </a:rPr>
              <a:t>- </a:t>
            </a:r>
            <a:r>
              <a:rPr lang="ru-RU" dirty="0" smtClean="0">
                <a:solidFill>
                  <a:schemeClr val="tx1"/>
                </a:solidFill>
              </a:rPr>
              <a:t>укрепление </a:t>
            </a:r>
            <a:r>
              <a:rPr lang="ru-RU" dirty="0">
                <a:solidFill>
                  <a:schemeClr val="tx1"/>
                </a:solidFill>
              </a:rPr>
              <a:t>традиций, передача навыков и умений в разнообразных видах деятельности: интеллектуальной, общественно полезной, художественно-творческой, игровой, свободном общении;</a:t>
            </a:r>
          </a:p>
          <a:p>
            <a:r>
              <a:rPr lang="ru-RU" dirty="0">
                <a:solidFill>
                  <a:schemeClr val="tx1"/>
                </a:solidFill>
              </a:rPr>
              <a:t>- налаживание теплых отношений между детьми, родителями и педагогами за счет совместного позитивного </a:t>
            </a:r>
            <a:r>
              <a:rPr lang="ru-RU" dirty="0" smtClean="0">
                <a:solidFill>
                  <a:schemeClr val="tx1"/>
                </a:solidFill>
              </a:rPr>
              <a:t>переживания.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802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33749" y="0"/>
            <a:ext cx="9958251" cy="957943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Формы работы с детьми-мигрантами в </a:t>
            </a:r>
            <a:r>
              <a:rPr lang="ru-RU" sz="28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ОУ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1058091"/>
            <a:ext cx="8915399" cy="485181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Анкетирование родителей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Ознакомление родителей с системой работы с детьми в </a:t>
            </a:r>
            <a:r>
              <a:rPr lang="ru-RU" dirty="0" smtClean="0">
                <a:solidFill>
                  <a:schemeClr val="tx1"/>
                </a:solidFill>
              </a:rPr>
              <a:t>ОУ</a:t>
            </a:r>
            <a:endParaRPr lang="ru-RU" dirty="0" smtClean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Индивидуальное </a:t>
            </a:r>
            <a:r>
              <a:rPr lang="ru-RU" dirty="0" smtClean="0">
                <a:solidFill>
                  <a:schemeClr val="tx1"/>
                </a:solidFill>
              </a:rPr>
              <a:t>консультирование родителей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Подборка журналов, методических пособий, книг, помогающих родителям в воспитании и развитии детей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Индивидуальные и групповые игровые </a:t>
            </a:r>
            <a:r>
              <a:rPr lang="ru-RU" dirty="0" smtClean="0">
                <a:solidFill>
                  <a:schemeClr val="tx1"/>
                </a:solidFill>
              </a:rPr>
              <a:t>сеансы психолога </a:t>
            </a:r>
            <a:r>
              <a:rPr lang="ru-RU" dirty="0" smtClean="0">
                <a:solidFill>
                  <a:schemeClr val="tx1"/>
                </a:solidFill>
              </a:rPr>
              <a:t>с ребенком в присутствии родителей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Информирование родителей через наглядную информацию: стенды,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папки передвижки.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9211" y="274320"/>
            <a:ext cx="9602789" cy="1018903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Методы работы </a:t>
            </a:r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с детьми-мигрантами в </a:t>
            </a:r>
            <a:r>
              <a:rPr lang="ru-RU" sz="28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ОУ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89212" y="1136469"/>
            <a:ext cx="9602788" cy="572153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Индивидуально-ориентированное сопровождение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Проектная деятельность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Досуги (музыкальные, познавательные и т. д.)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Праздники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Игры (дидактические, словесные, этнические и т. д)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Включение </a:t>
            </a:r>
            <a:r>
              <a:rPr lang="ru-RU" sz="2400" dirty="0" smtClean="0">
                <a:solidFill>
                  <a:schemeClr val="tx1"/>
                </a:solidFill>
              </a:rPr>
              <a:t>культурных архетипов (сказок, песен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и т. д.)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493927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731</TotalTime>
  <Words>675</Words>
  <Application>Microsoft Office PowerPoint</Application>
  <PresentationFormat>Широкоэкранный</PresentationFormat>
  <Paragraphs>75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Century Gothic</vt:lpstr>
      <vt:lpstr>Times New Roman</vt:lpstr>
      <vt:lpstr>Wingdings 3</vt:lpstr>
      <vt:lpstr>Легкий дым</vt:lpstr>
      <vt:lpstr>Социально – психологические аспекты в работе с детьми мигрантов</vt:lpstr>
      <vt:lpstr>Актуальность проблемы в России</vt:lpstr>
      <vt:lpstr>Федеральный закон "Об образовании в Российской Федерации" N 273-ФЗ от 29 декабря 2012 года с изменениями 2017-2016 года </vt:lpstr>
      <vt:lpstr>Важнейшие принципы взаимодействия педагога с семьей мигрантов </vt:lpstr>
      <vt:lpstr>Роль ОУ в адаптации детей – мигрантов.</vt:lpstr>
      <vt:lpstr>Роль ОУ в адаптации детей – мигрантов.</vt:lpstr>
      <vt:lpstr>Роль ОУ в адаптации детей – мигрантов.  Взаимодействие с семьей.</vt:lpstr>
      <vt:lpstr>Формы работы с детьми-мигрантами в ОУ</vt:lpstr>
      <vt:lpstr>Методы работы с детьми-мигрантами в ОУ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детей – мигрантов в ДОУ и пути их решения</dc:title>
  <dc:creator>Юлия Гуляева</dc:creator>
  <cp:lastModifiedBy>asjsold@gmail.com</cp:lastModifiedBy>
  <cp:revision>43</cp:revision>
  <dcterms:created xsi:type="dcterms:W3CDTF">2017-11-12T12:55:45Z</dcterms:created>
  <dcterms:modified xsi:type="dcterms:W3CDTF">2024-03-12T19:41:55Z</dcterms:modified>
</cp:coreProperties>
</file>